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56" r:id="rId2"/>
    <p:sldId id="265" r:id="rId3"/>
    <p:sldId id="259" r:id="rId4"/>
    <p:sldId id="260" r:id="rId5"/>
    <p:sldId id="262" r:id="rId6"/>
    <p:sldId id="261" r:id="rId7"/>
    <p:sldId id="257" r:id="rId8"/>
    <p:sldId id="264" r:id="rId9"/>
    <p:sldId id="263" r:id="rId10"/>
    <p:sldId id="266" r:id="rId11"/>
  </p:sldIdLst>
  <p:sldSz cx="12192000" cy="6858000"/>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59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7072"/>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7072"/>
          </a:xfrm>
          <a:prstGeom prst="rect">
            <a:avLst/>
          </a:prstGeom>
        </p:spPr>
        <p:txBody>
          <a:bodyPr vert="horz" lIns="92930" tIns="46465" rIns="92930" bIns="46465" rtlCol="0"/>
          <a:lstStyle>
            <a:lvl1pPr algn="r">
              <a:defRPr sz="1200"/>
            </a:lvl1pPr>
          </a:lstStyle>
          <a:p>
            <a:fld id="{D0E6AE79-B888-4B87-AD38-6736D3B106FF}" type="datetimeFigureOut">
              <a:rPr lang="en-US" smtClean="0"/>
              <a:t>3/3/2015</a:t>
            </a:fld>
            <a:endParaRPr lang="en-US"/>
          </a:p>
        </p:txBody>
      </p:sp>
      <p:sp>
        <p:nvSpPr>
          <p:cNvPr id="4" name="Footer Placeholder 3"/>
          <p:cNvSpPr>
            <a:spLocks noGrp="1"/>
          </p:cNvSpPr>
          <p:nvPr>
            <p:ph type="ftr" sz="quarter" idx="2"/>
          </p:nvPr>
        </p:nvSpPr>
        <p:spPr>
          <a:xfrm>
            <a:off x="0" y="8842030"/>
            <a:ext cx="3013763" cy="467071"/>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30"/>
            <a:ext cx="3013763" cy="467071"/>
          </a:xfrm>
          <a:prstGeom prst="rect">
            <a:avLst/>
          </a:prstGeom>
        </p:spPr>
        <p:txBody>
          <a:bodyPr vert="horz" lIns="92930" tIns="46465" rIns="92930" bIns="46465" rtlCol="0" anchor="b"/>
          <a:lstStyle>
            <a:lvl1pPr algn="r">
              <a:defRPr sz="1200"/>
            </a:lvl1pPr>
          </a:lstStyle>
          <a:p>
            <a:fld id="{A05F0A26-697D-4398-918B-7E9CB94F076E}" type="slidenum">
              <a:rPr lang="en-US" smtClean="0"/>
              <a:t>‹#›</a:t>
            </a:fld>
            <a:endParaRPr lang="en-US"/>
          </a:p>
        </p:txBody>
      </p:sp>
    </p:spTree>
    <p:extLst>
      <p:ext uri="{BB962C8B-B14F-4D97-AF65-F5344CB8AC3E}">
        <p14:creationId xmlns:p14="http://schemas.microsoft.com/office/powerpoint/2010/main" val="196251241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1BBA17-2C84-41F6-96CA-4DA30126840D}"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3155669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BBA17-2C84-41F6-96CA-4DA30126840D}"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1373481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BBA17-2C84-41F6-96CA-4DA30126840D}"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2358348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BBA17-2C84-41F6-96CA-4DA30126840D}"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713073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1BBA17-2C84-41F6-96CA-4DA30126840D}"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3605319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1BBA17-2C84-41F6-96CA-4DA30126840D}"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1185672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1BBA17-2C84-41F6-96CA-4DA30126840D}" type="datetimeFigureOut">
              <a:rPr lang="en-US" smtClean="0"/>
              <a:t>3/3/2015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2102909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1BBA17-2C84-41F6-96CA-4DA30126840D}" type="datetimeFigureOut">
              <a:rPr lang="en-US" smtClean="0"/>
              <a:t>3/3/2015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1038145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1BBA17-2C84-41F6-96CA-4DA30126840D}" type="datetimeFigureOut">
              <a:rPr lang="en-US" smtClean="0"/>
              <a:t>3/3/2015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1681195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1BBA17-2C84-41F6-96CA-4DA30126840D}"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24503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1BBA17-2C84-41F6-96CA-4DA30126840D}"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B457D8-5AE2-4C41-9082-4A70B3B0218D}" type="slidenum">
              <a:rPr lang="en-US" smtClean="0"/>
              <a:t>‹#›</a:t>
            </a:fld>
            <a:endParaRPr lang="en-US"/>
          </a:p>
        </p:txBody>
      </p:sp>
    </p:spTree>
    <p:extLst>
      <p:ext uri="{BB962C8B-B14F-4D97-AF65-F5344CB8AC3E}">
        <p14:creationId xmlns:p14="http://schemas.microsoft.com/office/powerpoint/2010/main" val="1587139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1BBA17-2C84-41F6-96CA-4DA30126840D}" type="datetimeFigureOut">
              <a:rPr lang="en-US" smtClean="0"/>
              <a:t>3/3/2015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B457D8-5AE2-4C41-9082-4A70B3B0218D}" type="slidenum">
              <a:rPr lang="en-US" smtClean="0"/>
              <a:t>‹#›</a:t>
            </a:fld>
            <a:endParaRPr lang="en-US"/>
          </a:p>
        </p:txBody>
      </p:sp>
    </p:spTree>
    <p:extLst>
      <p:ext uri="{BB962C8B-B14F-4D97-AF65-F5344CB8AC3E}">
        <p14:creationId xmlns:p14="http://schemas.microsoft.com/office/powerpoint/2010/main" val="37104700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0788" y="678226"/>
            <a:ext cx="9144000" cy="1071381"/>
          </a:xfrm>
        </p:spPr>
        <p:txBody>
          <a:bodyPr/>
          <a:lstStyle/>
          <a:p>
            <a:r>
              <a:rPr lang="en-US" dirty="0" smtClean="0"/>
              <a:t>Imitation</a:t>
            </a:r>
            <a:endParaRPr lang="en-US" dirty="0"/>
          </a:p>
        </p:txBody>
      </p:sp>
      <p:sp>
        <p:nvSpPr>
          <p:cNvPr id="3" name="Subtitle 2"/>
          <p:cNvSpPr>
            <a:spLocks noGrp="1"/>
          </p:cNvSpPr>
          <p:nvPr>
            <p:ph type="subTitle" idx="1"/>
          </p:nvPr>
        </p:nvSpPr>
        <p:spPr>
          <a:xfrm>
            <a:off x="1541417" y="1749606"/>
            <a:ext cx="9144000" cy="1054553"/>
          </a:xfrm>
        </p:spPr>
        <p:txBody>
          <a:bodyPr>
            <a:noAutofit/>
          </a:bodyPr>
          <a:lstStyle/>
          <a:p>
            <a:r>
              <a:rPr lang="en-US" sz="3600" dirty="0" smtClean="0">
                <a:solidFill>
                  <a:srgbClr val="7030A0"/>
                </a:solidFill>
              </a:rPr>
              <a:t>Looking over the shoulders of talented writers with the Hamill Approach</a:t>
            </a:r>
            <a:endParaRPr lang="en-US" sz="3600" dirty="0">
              <a:solidFill>
                <a:srgbClr val="7030A0"/>
              </a:solidFill>
            </a:endParaRPr>
          </a:p>
        </p:txBody>
      </p:sp>
      <p:pic>
        <p:nvPicPr>
          <p:cNvPr id="1028" name="Picture 4" descr="http://www.townsendpress.com/uploaded_files/images/products/b_76819a4205a68d326e029ab348b8fd2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883" y="3637869"/>
            <a:ext cx="22860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upload.wikimedia.org/wikipedia/en/thumb/a/a6/ShootingAnElephant.jpg/180px-ShootingAnElepha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5134" y="3190739"/>
            <a:ext cx="1714500" cy="27908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braungardt.trialectics.com/wp-content/uploads/2012/05/gallow_cu.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18308" y="3207431"/>
            <a:ext cx="2208607" cy="277413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d.gr-assets.com/books/1327949614l/21557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2361" y="3721235"/>
            <a:ext cx="1763220" cy="2774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885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939" y="253302"/>
            <a:ext cx="10515600" cy="1325563"/>
          </a:xfrm>
        </p:spPr>
        <p:txBody>
          <a:bodyPr>
            <a:normAutofit/>
          </a:bodyPr>
          <a:lstStyle/>
          <a:p>
            <a:r>
              <a:rPr lang="en-US" sz="3600" dirty="0" smtClean="0">
                <a:solidFill>
                  <a:srgbClr val="0070C0"/>
                </a:solidFill>
              </a:rPr>
              <a:t>Using this imitation strategy (or others) in your teaching</a:t>
            </a:r>
            <a:endParaRPr lang="en-US" sz="3600" dirty="0">
              <a:solidFill>
                <a:srgbClr val="0070C0"/>
              </a:solidFill>
            </a:endParaRPr>
          </a:p>
        </p:txBody>
      </p:sp>
      <p:sp>
        <p:nvSpPr>
          <p:cNvPr id="3" name="Content Placeholder 2"/>
          <p:cNvSpPr>
            <a:spLocks noGrp="1"/>
          </p:cNvSpPr>
          <p:nvPr>
            <p:ph idx="1"/>
          </p:nvPr>
        </p:nvSpPr>
        <p:spPr>
          <a:xfrm>
            <a:off x="1219939" y="1578865"/>
            <a:ext cx="6748404" cy="4351338"/>
          </a:xfrm>
        </p:spPr>
        <p:txBody>
          <a:bodyPr/>
          <a:lstStyle/>
          <a:p>
            <a:r>
              <a:rPr lang="en-US" dirty="0" smtClean="0"/>
              <a:t>Would you try this strategy in your future teaching?</a:t>
            </a:r>
          </a:p>
          <a:p>
            <a:r>
              <a:rPr lang="en-US" dirty="0" smtClean="0"/>
              <a:t>What modifications might you make?</a:t>
            </a:r>
          </a:p>
          <a:p>
            <a:r>
              <a:rPr lang="en-US" dirty="0" smtClean="0"/>
              <a:t>What other mentor texts might you use for imitation?</a:t>
            </a:r>
          </a:p>
          <a:p>
            <a:r>
              <a:rPr lang="en-US" dirty="0" smtClean="0"/>
              <a:t>What other strategies did you find useful in Chapter 4?</a:t>
            </a:r>
          </a:p>
          <a:p>
            <a:r>
              <a:rPr lang="en-US" dirty="0" smtClean="0"/>
              <a:t>Anything else??</a:t>
            </a:r>
            <a:endParaRPr lang="en-US" dirty="0"/>
          </a:p>
        </p:txBody>
      </p:sp>
      <p:pic>
        <p:nvPicPr>
          <p:cNvPr id="7172" name="Picture 4" descr="http://danlangendorf.com/wp-content/uploads/2015/01/7-Ways-to-Improve-Your-Writing-in-30-Minutes-a-Da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18312" y="1905504"/>
            <a:ext cx="3175594" cy="2381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89932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What you’ll need …</a:t>
            </a:r>
            <a:endParaRPr lang="en-US" dirty="0">
              <a:solidFill>
                <a:srgbClr val="0070C0"/>
              </a:solidFill>
            </a:endParaRPr>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Text excerpts handout</a:t>
            </a:r>
          </a:p>
          <a:p>
            <a:pPr marL="514350" indent="-514350">
              <a:buFont typeface="+mj-lt"/>
              <a:buAutoNum type="arabicPeriod"/>
            </a:pPr>
            <a:r>
              <a:rPr lang="en-US" i="1" dirty="0" smtClean="0"/>
              <a:t>Image Grammar </a:t>
            </a:r>
            <a:r>
              <a:rPr lang="en-US" dirty="0" smtClean="0"/>
              <a:t>textbook – you can refer to Ch. 1 for ideas about brushstrokes, as you look closely at each excerpt.</a:t>
            </a:r>
          </a:p>
          <a:p>
            <a:pPr marL="514350" indent="-514350">
              <a:buFont typeface="+mj-lt"/>
              <a:buAutoNum type="arabicPeriod"/>
            </a:pPr>
            <a:r>
              <a:rPr lang="en-US" dirty="0" smtClean="0"/>
              <a:t>A piece of blank paper.  Use this to cover the bottom half of your paper as we read excerpts 1 and 3, so you are not tempted to read ahead. Practice attending, looking closely.</a:t>
            </a:r>
            <a:endParaRPr lang="en-US" dirty="0"/>
          </a:p>
        </p:txBody>
      </p:sp>
    </p:spTree>
    <p:extLst>
      <p:ext uri="{BB962C8B-B14F-4D97-AF65-F5344CB8AC3E}">
        <p14:creationId xmlns:p14="http://schemas.microsoft.com/office/powerpoint/2010/main" val="6114942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Looking closely</a:t>
            </a:r>
            <a:endParaRPr lang="en-US" dirty="0"/>
          </a:p>
        </p:txBody>
      </p:sp>
      <p:sp>
        <p:nvSpPr>
          <p:cNvPr id="3" name="Content Placeholder 2"/>
          <p:cNvSpPr>
            <a:spLocks noGrp="1"/>
          </p:cNvSpPr>
          <p:nvPr>
            <p:ph idx="1"/>
          </p:nvPr>
        </p:nvSpPr>
        <p:spPr>
          <a:xfrm>
            <a:off x="838201" y="1825625"/>
            <a:ext cx="6633753" cy="4351338"/>
          </a:xfrm>
        </p:spPr>
        <p:txBody>
          <a:bodyPr>
            <a:normAutofit lnSpcReduction="10000"/>
          </a:bodyPr>
          <a:lstStyle/>
          <a:p>
            <a:pPr marL="342900" marR="0" lvl="0" indent="-342900">
              <a:spcBef>
                <a:spcPts val="0"/>
              </a:spcBef>
              <a:spcAft>
                <a:spcPts val="0"/>
              </a:spcAft>
              <a:buFont typeface="+mj-lt"/>
              <a:buAutoNum type="arabicPeriod"/>
            </a:pPr>
            <a:r>
              <a:rPr lang="en-US" dirty="0" smtClean="0">
                <a:latin typeface="+mj-lt"/>
                <a:ea typeface="Times New Roman" panose="02020603050405020304" pitchFamily="18" charset="0"/>
              </a:rPr>
              <a:t>Engage in </a:t>
            </a:r>
            <a:r>
              <a:rPr lang="en-US" b="1" dirty="0" smtClean="0">
                <a:latin typeface="+mj-lt"/>
                <a:ea typeface="Times New Roman" panose="02020603050405020304" pitchFamily="18" charset="0"/>
              </a:rPr>
              <a:t>shared reading </a:t>
            </a:r>
            <a:r>
              <a:rPr lang="en-US" dirty="0" smtClean="0">
                <a:latin typeface="+mj-lt"/>
                <a:ea typeface="Times New Roman" panose="02020603050405020304" pitchFamily="18" charset="0"/>
              </a:rPr>
              <a:t>of excerpt from </a:t>
            </a:r>
            <a:r>
              <a:rPr lang="en-US" b="1" i="1" dirty="0" smtClean="0">
                <a:solidFill>
                  <a:srgbClr val="C00000"/>
                </a:solidFill>
                <a:latin typeface="+mj-lt"/>
                <a:ea typeface="Times New Roman" panose="02020603050405020304" pitchFamily="18" charset="0"/>
              </a:rPr>
              <a:t>Ethan </a:t>
            </a:r>
            <a:r>
              <a:rPr lang="en-US" b="1" i="1" dirty="0" err="1" smtClean="0">
                <a:solidFill>
                  <a:srgbClr val="C00000"/>
                </a:solidFill>
                <a:latin typeface="+mj-lt"/>
                <a:ea typeface="Times New Roman" panose="02020603050405020304" pitchFamily="18" charset="0"/>
              </a:rPr>
              <a:t>Frome</a:t>
            </a:r>
            <a:r>
              <a:rPr lang="en-US" b="1" i="1" dirty="0" smtClean="0">
                <a:solidFill>
                  <a:srgbClr val="C00000"/>
                </a:solidFill>
                <a:latin typeface="+mj-lt"/>
                <a:ea typeface="Times New Roman" panose="02020603050405020304" pitchFamily="18" charset="0"/>
              </a:rPr>
              <a:t> </a:t>
            </a:r>
            <a:r>
              <a:rPr lang="en-US" dirty="0" smtClean="0">
                <a:latin typeface="+mj-lt"/>
                <a:ea typeface="Times New Roman" panose="02020603050405020304" pitchFamily="18" charset="0"/>
              </a:rPr>
              <a:t>to get the full impact/overall impression.</a:t>
            </a:r>
          </a:p>
          <a:p>
            <a:pPr marL="342900" marR="0" lvl="0" indent="-342900">
              <a:spcBef>
                <a:spcPts val="0"/>
              </a:spcBef>
              <a:spcAft>
                <a:spcPts val="0"/>
              </a:spcAft>
              <a:buFont typeface="+mj-lt"/>
              <a:buAutoNum type="arabicPeriod"/>
            </a:pPr>
            <a:r>
              <a:rPr lang="en-US" b="1" dirty="0" smtClean="0">
                <a:latin typeface="+mj-lt"/>
                <a:ea typeface="Times New Roman" panose="02020603050405020304" pitchFamily="18" charset="0"/>
              </a:rPr>
              <a:t>Independent reflection: </a:t>
            </a:r>
            <a:r>
              <a:rPr lang="en-US" dirty="0" smtClean="0">
                <a:latin typeface="+mj-lt"/>
                <a:ea typeface="Times New Roman" panose="02020603050405020304" pitchFamily="18" charset="0"/>
              </a:rPr>
              <a:t>Read the excerpt again—silently and closely—marking the text and making notes as you see fit. </a:t>
            </a:r>
          </a:p>
          <a:p>
            <a:pPr lvl="1">
              <a:spcBef>
                <a:spcPts val="0"/>
              </a:spcBef>
            </a:pPr>
            <a:r>
              <a:rPr lang="en-US" dirty="0" smtClean="0">
                <a:latin typeface="+mj-lt"/>
                <a:ea typeface="Times New Roman" panose="02020603050405020304" pitchFamily="18" charset="0"/>
              </a:rPr>
              <a:t>Analyze the passage, noting sentence lengths, sentence types, and word choice.</a:t>
            </a:r>
          </a:p>
          <a:p>
            <a:pPr lvl="1">
              <a:spcBef>
                <a:spcPts val="0"/>
              </a:spcBef>
            </a:pPr>
            <a:r>
              <a:rPr lang="en-US" dirty="0" smtClean="0">
                <a:latin typeface="+mj-lt"/>
                <a:ea typeface="Times New Roman" panose="02020603050405020304" pitchFamily="18" charset="0"/>
              </a:rPr>
              <a:t>Notice the author’s use of brush strokes – participial phrases, absolute phrases, appositive phrases, strong nouns, vivid verbs, adjectives out of order.</a:t>
            </a:r>
          </a:p>
        </p:txBody>
      </p:sp>
      <p:pic>
        <p:nvPicPr>
          <p:cNvPr id="2050" name="Picture 2" descr="http://ethanfromereveiw.weebly.com/uploads/1/2/6/7/12674932/7506261_ori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4880" y="365125"/>
            <a:ext cx="3814382" cy="2527028"/>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7704880" y="3021874"/>
            <a:ext cx="3746891" cy="34937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solidFill>
                  <a:srgbClr val="7030A0"/>
                </a:solidFill>
                <a:latin typeface="+mj-lt"/>
              </a:rPr>
              <a:t>DO NOT READ AHEAD.  </a:t>
            </a:r>
          </a:p>
          <a:p>
            <a:pPr marL="0" indent="0">
              <a:buFont typeface="Arial" panose="020B0604020202020204" pitchFamily="34" charset="0"/>
              <a:buNone/>
            </a:pPr>
            <a:r>
              <a:rPr lang="en-US" dirty="0" smtClean="0">
                <a:solidFill>
                  <a:srgbClr val="7030A0"/>
                </a:solidFill>
                <a:latin typeface="+mj-lt"/>
              </a:rPr>
              <a:t>Stay with me.</a:t>
            </a:r>
          </a:p>
          <a:p>
            <a:pPr marL="0" indent="0">
              <a:buFont typeface="Arial" panose="020B0604020202020204" pitchFamily="34" charset="0"/>
              <a:buNone/>
            </a:pPr>
            <a:r>
              <a:rPr lang="en-US" i="1" dirty="0" smtClean="0">
                <a:solidFill>
                  <a:srgbClr val="C00000"/>
                </a:solidFill>
                <a:latin typeface="+mj-lt"/>
              </a:rPr>
              <a:t>Refer to Ch. 1 of </a:t>
            </a:r>
            <a:r>
              <a:rPr lang="en-US" i="1" dirty="0" err="1" smtClean="0">
                <a:solidFill>
                  <a:srgbClr val="C00000"/>
                </a:solidFill>
                <a:latin typeface="+mj-lt"/>
              </a:rPr>
              <a:t>Noden</a:t>
            </a:r>
            <a:r>
              <a:rPr lang="en-US" i="1" dirty="0" smtClean="0">
                <a:solidFill>
                  <a:srgbClr val="C00000"/>
                </a:solidFill>
                <a:latin typeface="+mj-lt"/>
              </a:rPr>
              <a:t> for ideas regarding brushstrokes.  </a:t>
            </a:r>
            <a:endParaRPr lang="en-US" i="1" dirty="0">
              <a:solidFill>
                <a:srgbClr val="C00000"/>
              </a:solidFill>
              <a:latin typeface="+mj-lt"/>
            </a:endParaRPr>
          </a:p>
        </p:txBody>
      </p:sp>
    </p:spTree>
    <p:extLst>
      <p:ext uri="{BB962C8B-B14F-4D97-AF65-F5344CB8AC3E}">
        <p14:creationId xmlns:p14="http://schemas.microsoft.com/office/powerpoint/2010/main" val="145251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762897" cy="1325563"/>
          </a:xfrm>
        </p:spPr>
        <p:txBody>
          <a:bodyPr/>
          <a:lstStyle/>
          <a:p>
            <a:r>
              <a:rPr lang="en-US" dirty="0" smtClean="0"/>
              <a:t>Step 1:  Looking closely</a:t>
            </a:r>
            <a:endParaRPr lang="en-US" dirty="0"/>
          </a:p>
        </p:txBody>
      </p:sp>
      <p:sp>
        <p:nvSpPr>
          <p:cNvPr id="3" name="Content Placeholder 2"/>
          <p:cNvSpPr>
            <a:spLocks noGrp="1"/>
          </p:cNvSpPr>
          <p:nvPr>
            <p:ph idx="1"/>
          </p:nvPr>
        </p:nvSpPr>
        <p:spPr>
          <a:xfrm>
            <a:off x="838202" y="1825625"/>
            <a:ext cx="5667102" cy="4351338"/>
          </a:xfrm>
        </p:spPr>
        <p:txBody>
          <a:bodyPr>
            <a:normAutofit fontScale="92500" lnSpcReduction="10000"/>
          </a:bodyPr>
          <a:lstStyle/>
          <a:p>
            <a:pPr marL="342900" marR="0" lvl="0" indent="-342900">
              <a:spcBef>
                <a:spcPts val="0"/>
              </a:spcBef>
              <a:spcAft>
                <a:spcPts val="0"/>
              </a:spcAft>
              <a:buFont typeface="+mj-lt"/>
              <a:buAutoNum type="arabicPeriod"/>
            </a:pPr>
            <a:r>
              <a:rPr lang="en-US" dirty="0" smtClean="0">
                <a:latin typeface="+mj-lt"/>
                <a:ea typeface="Times New Roman" panose="02020603050405020304" pitchFamily="18" charset="0"/>
              </a:rPr>
              <a:t>Engage in </a:t>
            </a:r>
            <a:r>
              <a:rPr lang="en-US" b="1" dirty="0" smtClean="0">
                <a:latin typeface="+mj-lt"/>
                <a:ea typeface="Times New Roman" panose="02020603050405020304" pitchFamily="18" charset="0"/>
              </a:rPr>
              <a:t>shared reading </a:t>
            </a:r>
            <a:r>
              <a:rPr lang="en-US" dirty="0" smtClean="0">
                <a:latin typeface="+mj-lt"/>
                <a:ea typeface="Times New Roman" panose="02020603050405020304" pitchFamily="18" charset="0"/>
              </a:rPr>
              <a:t>of excerpt from </a:t>
            </a:r>
            <a:r>
              <a:rPr lang="en-US" b="1" dirty="0" smtClean="0">
                <a:solidFill>
                  <a:srgbClr val="C00000"/>
                </a:solidFill>
                <a:latin typeface="+mj-lt"/>
                <a:ea typeface="Times New Roman" panose="02020603050405020304" pitchFamily="18" charset="0"/>
              </a:rPr>
              <a:t>“Shooting an Elephant” </a:t>
            </a:r>
            <a:r>
              <a:rPr lang="en-US" dirty="0" smtClean="0">
                <a:latin typeface="+mj-lt"/>
                <a:ea typeface="Times New Roman" panose="02020603050405020304" pitchFamily="18" charset="0"/>
              </a:rPr>
              <a:t>to get the full impact/overall impression.</a:t>
            </a:r>
          </a:p>
          <a:p>
            <a:pPr marL="342900" marR="0" lvl="0" indent="-342900">
              <a:spcBef>
                <a:spcPts val="0"/>
              </a:spcBef>
              <a:spcAft>
                <a:spcPts val="0"/>
              </a:spcAft>
              <a:buFont typeface="+mj-lt"/>
              <a:buAutoNum type="arabicPeriod"/>
            </a:pPr>
            <a:r>
              <a:rPr lang="en-US" b="1" dirty="0" smtClean="0">
                <a:latin typeface="+mj-lt"/>
                <a:ea typeface="Times New Roman" panose="02020603050405020304" pitchFamily="18" charset="0"/>
              </a:rPr>
              <a:t>Independent reflection: </a:t>
            </a:r>
            <a:r>
              <a:rPr lang="en-US" dirty="0" smtClean="0">
                <a:latin typeface="+mj-lt"/>
                <a:ea typeface="Times New Roman" panose="02020603050405020304" pitchFamily="18" charset="0"/>
              </a:rPr>
              <a:t>Read the excerpt again—silently and closely—marking the text and making notes as you see fit. </a:t>
            </a:r>
          </a:p>
          <a:p>
            <a:pPr lvl="1">
              <a:spcBef>
                <a:spcPts val="0"/>
              </a:spcBef>
            </a:pPr>
            <a:r>
              <a:rPr lang="en-US" dirty="0" smtClean="0">
                <a:latin typeface="+mj-lt"/>
                <a:ea typeface="Times New Roman" panose="02020603050405020304" pitchFamily="18" charset="0"/>
              </a:rPr>
              <a:t>Analyze the passage, noting sentence lengths, sentence types, and word choice.</a:t>
            </a:r>
          </a:p>
          <a:p>
            <a:pPr lvl="1">
              <a:spcBef>
                <a:spcPts val="0"/>
              </a:spcBef>
            </a:pPr>
            <a:r>
              <a:rPr lang="en-US" dirty="0" smtClean="0">
                <a:latin typeface="+mj-lt"/>
                <a:ea typeface="Times New Roman" panose="02020603050405020304" pitchFamily="18" charset="0"/>
              </a:rPr>
              <a:t>Notice the author’s use of brush strokes – participial phrases, absolute phrases, appositive phrases, strong nouns, vivid verbs, adjectives out of order.</a:t>
            </a:r>
          </a:p>
        </p:txBody>
      </p:sp>
      <p:sp>
        <p:nvSpPr>
          <p:cNvPr id="5" name="Content Placeholder 2"/>
          <p:cNvSpPr txBox="1">
            <a:spLocks/>
          </p:cNvSpPr>
          <p:nvPr/>
        </p:nvSpPr>
        <p:spPr>
          <a:xfrm>
            <a:off x="7704880" y="3021874"/>
            <a:ext cx="3746891" cy="34937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solidFill>
                  <a:srgbClr val="7030A0"/>
                </a:solidFill>
                <a:latin typeface="+mj-lt"/>
              </a:rPr>
              <a:t>DO NOT READ AHEAD.  </a:t>
            </a:r>
          </a:p>
          <a:p>
            <a:pPr marL="0" indent="0">
              <a:buFont typeface="Arial" panose="020B0604020202020204" pitchFamily="34" charset="0"/>
              <a:buNone/>
            </a:pPr>
            <a:r>
              <a:rPr lang="en-US" dirty="0" smtClean="0">
                <a:solidFill>
                  <a:srgbClr val="7030A0"/>
                </a:solidFill>
                <a:latin typeface="+mj-lt"/>
              </a:rPr>
              <a:t>Stay with me.</a:t>
            </a:r>
          </a:p>
          <a:p>
            <a:pPr marL="0" indent="0">
              <a:buFont typeface="Arial" panose="020B0604020202020204" pitchFamily="34" charset="0"/>
              <a:buNone/>
            </a:pPr>
            <a:r>
              <a:rPr lang="en-US" i="1" dirty="0" smtClean="0">
                <a:solidFill>
                  <a:srgbClr val="C00000"/>
                </a:solidFill>
                <a:latin typeface="+mj-lt"/>
              </a:rPr>
              <a:t>Refer to Ch. 1 of </a:t>
            </a:r>
            <a:r>
              <a:rPr lang="en-US" i="1" dirty="0" err="1" smtClean="0">
                <a:solidFill>
                  <a:srgbClr val="C00000"/>
                </a:solidFill>
                <a:latin typeface="+mj-lt"/>
              </a:rPr>
              <a:t>Noden</a:t>
            </a:r>
            <a:r>
              <a:rPr lang="en-US" i="1" dirty="0" smtClean="0">
                <a:solidFill>
                  <a:srgbClr val="C00000"/>
                </a:solidFill>
                <a:latin typeface="+mj-lt"/>
              </a:rPr>
              <a:t> for ideas regarding brushstrokes.  </a:t>
            </a:r>
            <a:endParaRPr lang="en-US" i="1" dirty="0">
              <a:solidFill>
                <a:srgbClr val="C00000"/>
              </a:solidFill>
              <a:latin typeface="+mj-lt"/>
            </a:endParaRPr>
          </a:p>
        </p:txBody>
      </p:sp>
      <p:pic>
        <p:nvPicPr>
          <p:cNvPr id="3074" name="Picture 2" descr="http://www.williammaule.com/wp-content/uploads/2012/08/Shooting-an-Elepha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0731" y="514100"/>
            <a:ext cx="4849496" cy="2197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0965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Looking closely</a:t>
            </a:r>
            <a:endParaRPr lang="en-US" dirty="0"/>
          </a:p>
        </p:txBody>
      </p:sp>
      <p:sp>
        <p:nvSpPr>
          <p:cNvPr id="3" name="Content Placeholder 2"/>
          <p:cNvSpPr>
            <a:spLocks noGrp="1"/>
          </p:cNvSpPr>
          <p:nvPr>
            <p:ph idx="1"/>
          </p:nvPr>
        </p:nvSpPr>
        <p:spPr>
          <a:xfrm>
            <a:off x="838202" y="1825625"/>
            <a:ext cx="5667102" cy="4351338"/>
          </a:xfrm>
        </p:spPr>
        <p:txBody>
          <a:bodyPr>
            <a:normAutofit fontScale="92500" lnSpcReduction="10000"/>
          </a:bodyPr>
          <a:lstStyle/>
          <a:p>
            <a:pPr marL="342900" marR="0" lvl="0" indent="-342900">
              <a:spcBef>
                <a:spcPts val="0"/>
              </a:spcBef>
              <a:spcAft>
                <a:spcPts val="0"/>
              </a:spcAft>
              <a:buFont typeface="+mj-lt"/>
              <a:buAutoNum type="arabicPeriod"/>
            </a:pPr>
            <a:r>
              <a:rPr lang="en-US" dirty="0" smtClean="0">
                <a:latin typeface="+mj-lt"/>
                <a:ea typeface="Times New Roman" panose="02020603050405020304" pitchFamily="18" charset="0"/>
              </a:rPr>
              <a:t>Engage in </a:t>
            </a:r>
            <a:r>
              <a:rPr lang="en-US" b="1" dirty="0" smtClean="0">
                <a:latin typeface="+mj-lt"/>
                <a:ea typeface="Times New Roman" panose="02020603050405020304" pitchFamily="18" charset="0"/>
              </a:rPr>
              <a:t>shared reading </a:t>
            </a:r>
            <a:r>
              <a:rPr lang="en-US" dirty="0" smtClean="0">
                <a:latin typeface="+mj-lt"/>
                <a:ea typeface="Times New Roman" panose="02020603050405020304" pitchFamily="18" charset="0"/>
              </a:rPr>
              <a:t>of excerpt from </a:t>
            </a:r>
            <a:r>
              <a:rPr lang="en-US" b="1" i="1" dirty="0" smtClean="0">
                <a:solidFill>
                  <a:srgbClr val="C00000"/>
                </a:solidFill>
                <a:latin typeface="+mj-lt"/>
                <a:ea typeface="Times New Roman" panose="02020603050405020304" pitchFamily="18" charset="0"/>
              </a:rPr>
              <a:t>I Know Why the Caged Bird Sings </a:t>
            </a:r>
            <a:r>
              <a:rPr lang="en-US" dirty="0" smtClean="0">
                <a:latin typeface="+mj-lt"/>
                <a:ea typeface="Times New Roman" panose="02020603050405020304" pitchFamily="18" charset="0"/>
              </a:rPr>
              <a:t>to get the full impact/overall impression.</a:t>
            </a:r>
          </a:p>
          <a:p>
            <a:pPr marL="342900" marR="0" lvl="0" indent="-342900">
              <a:spcBef>
                <a:spcPts val="0"/>
              </a:spcBef>
              <a:spcAft>
                <a:spcPts val="0"/>
              </a:spcAft>
              <a:buFont typeface="+mj-lt"/>
              <a:buAutoNum type="arabicPeriod"/>
            </a:pPr>
            <a:r>
              <a:rPr lang="en-US" b="1" dirty="0" smtClean="0">
                <a:latin typeface="+mj-lt"/>
                <a:ea typeface="Times New Roman" panose="02020603050405020304" pitchFamily="18" charset="0"/>
              </a:rPr>
              <a:t>Independent reflection: </a:t>
            </a:r>
            <a:r>
              <a:rPr lang="en-US" dirty="0" smtClean="0">
                <a:latin typeface="+mj-lt"/>
                <a:ea typeface="Times New Roman" panose="02020603050405020304" pitchFamily="18" charset="0"/>
              </a:rPr>
              <a:t>Read the excerpt again—silently and closely—marking the text and making notes as you see fit. </a:t>
            </a:r>
          </a:p>
          <a:p>
            <a:pPr lvl="1">
              <a:spcBef>
                <a:spcPts val="0"/>
              </a:spcBef>
            </a:pPr>
            <a:r>
              <a:rPr lang="en-US" dirty="0" smtClean="0">
                <a:latin typeface="+mj-lt"/>
                <a:ea typeface="Times New Roman" panose="02020603050405020304" pitchFamily="18" charset="0"/>
              </a:rPr>
              <a:t>Analyze the passage, noting sentence lengths, sentence types, and word choice.</a:t>
            </a:r>
          </a:p>
          <a:p>
            <a:pPr lvl="1">
              <a:spcBef>
                <a:spcPts val="0"/>
              </a:spcBef>
            </a:pPr>
            <a:r>
              <a:rPr lang="en-US" dirty="0" smtClean="0">
                <a:latin typeface="+mj-lt"/>
                <a:ea typeface="Times New Roman" panose="02020603050405020304" pitchFamily="18" charset="0"/>
              </a:rPr>
              <a:t>Notice the author’s use of brush strokes – participial phrases, absolute phrases, appositive phrases, strong nouns, vivid verbs, adjectives out of order.</a:t>
            </a:r>
          </a:p>
        </p:txBody>
      </p:sp>
      <p:sp>
        <p:nvSpPr>
          <p:cNvPr id="5" name="Content Placeholder 2"/>
          <p:cNvSpPr txBox="1">
            <a:spLocks/>
          </p:cNvSpPr>
          <p:nvPr/>
        </p:nvSpPr>
        <p:spPr>
          <a:xfrm>
            <a:off x="7704880" y="3021874"/>
            <a:ext cx="3746891" cy="34937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solidFill>
                  <a:srgbClr val="7030A0"/>
                </a:solidFill>
                <a:latin typeface="+mj-lt"/>
              </a:rPr>
              <a:t>DO NOT READ AHEAD.  </a:t>
            </a:r>
          </a:p>
          <a:p>
            <a:pPr marL="0" indent="0">
              <a:buFont typeface="Arial" panose="020B0604020202020204" pitchFamily="34" charset="0"/>
              <a:buNone/>
            </a:pPr>
            <a:r>
              <a:rPr lang="en-US" dirty="0" smtClean="0">
                <a:solidFill>
                  <a:srgbClr val="7030A0"/>
                </a:solidFill>
                <a:latin typeface="+mj-lt"/>
              </a:rPr>
              <a:t>Stay with me.</a:t>
            </a:r>
          </a:p>
          <a:p>
            <a:pPr marL="0" indent="0">
              <a:buFont typeface="Arial" panose="020B0604020202020204" pitchFamily="34" charset="0"/>
              <a:buNone/>
            </a:pPr>
            <a:r>
              <a:rPr lang="en-US" i="1" dirty="0" smtClean="0">
                <a:solidFill>
                  <a:srgbClr val="C00000"/>
                </a:solidFill>
                <a:latin typeface="+mj-lt"/>
              </a:rPr>
              <a:t>Refer to Ch. 1 of </a:t>
            </a:r>
            <a:r>
              <a:rPr lang="en-US" i="1" dirty="0" err="1" smtClean="0">
                <a:solidFill>
                  <a:srgbClr val="C00000"/>
                </a:solidFill>
                <a:latin typeface="+mj-lt"/>
              </a:rPr>
              <a:t>Noden</a:t>
            </a:r>
            <a:r>
              <a:rPr lang="en-US" i="1" dirty="0" smtClean="0">
                <a:solidFill>
                  <a:srgbClr val="C00000"/>
                </a:solidFill>
                <a:latin typeface="+mj-lt"/>
              </a:rPr>
              <a:t> for ideas regarding brushstrokes.  </a:t>
            </a:r>
            <a:endParaRPr lang="en-US" i="1" dirty="0">
              <a:solidFill>
                <a:srgbClr val="C00000"/>
              </a:solidFill>
              <a:latin typeface="+mj-lt"/>
            </a:endParaRPr>
          </a:p>
        </p:txBody>
      </p:sp>
      <p:pic>
        <p:nvPicPr>
          <p:cNvPr id="5124" name="Picture 4" descr="http://4.bp.blogspot.com/-cQXRcmzUXzo/UTilMZWkaOI/AAAAAAAABKQ/TBR4Ubwl7uk/s1600/i_know_why_the_caged_bird_sing_by_emeraude58-d35u9h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3257" y="466816"/>
            <a:ext cx="3263659" cy="2447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8746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Looking closely</a:t>
            </a:r>
            <a:endParaRPr lang="en-US" dirty="0"/>
          </a:p>
        </p:txBody>
      </p:sp>
      <p:sp>
        <p:nvSpPr>
          <p:cNvPr id="3" name="Content Placeholder 2"/>
          <p:cNvSpPr>
            <a:spLocks noGrp="1"/>
          </p:cNvSpPr>
          <p:nvPr>
            <p:ph idx="1"/>
          </p:nvPr>
        </p:nvSpPr>
        <p:spPr>
          <a:xfrm>
            <a:off x="838202" y="1825625"/>
            <a:ext cx="5667102" cy="4351338"/>
          </a:xfrm>
        </p:spPr>
        <p:txBody>
          <a:bodyPr>
            <a:normAutofit fontScale="92500" lnSpcReduction="10000"/>
          </a:bodyPr>
          <a:lstStyle/>
          <a:p>
            <a:pPr marL="342900" marR="0" lvl="0" indent="-342900">
              <a:spcBef>
                <a:spcPts val="0"/>
              </a:spcBef>
              <a:spcAft>
                <a:spcPts val="0"/>
              </a:spcAft>
              <a:buFont typeface="+mj-lt"/>
              <a:buAutoNum type="arabicPeriod"/>
            </a:pPr>
            <a:r>
              <a:rPr lang="en-US" dirty="0" smtClean="0">
                <a:latin typeface="+mj-lt"/>
                <a:ea typeface="Times New Roman" panose="02020603050405020304" pitchFamily="18" charset="0"/>
              </a:rPr>
              <a:t>Engage in </a:t>
            </a:r>
            <a:r>
              <a:rPr lang="en-US" b="1" dirty="0" smtClean="0">
                <a:latin typeface="+mj-lt"/>
                <a:ea typeface="Times New Roman" panose="02020603050405020304" pitchFamily="18" charset="0"/>
              </a:rPr>
              <a:t>shared reading </a:t>
            </a:r>
            <a:r>
              <a:rPr lang="en-US" dirty="0" smtClean="0">
                <a:latin typeface="+mj-lt"/>
                <a:ea typeface="Times New Roman" panose="02020603050405020304" pitchFamily="18" charset="0"/>
              </a:rPr>
              <a:t>of excerpt from </a:t>
            </a:r>
            <a:r>
              <a:rPr lang="en-US" b="1" dirty="0" smtClean="0">
                <a:solidFill>
                  <a:srgbClr val="C00000"/>
                </a:solidFill>
                <a:latin typeface="+mj-lt"/>
                <a:ea typeface="Times New Roman" panose="02020603050405020304" pitchFamily="18" charset="0"/>
              </a:rPr>
              <a:t>“A Hanging” </a:t>
            </a:r>
            <a:r>
              <a:rPr lang="en-US" dirty="0" smtClean="0">
                <a:latin typeface="+mj-lt"/>
                <a:ea typeface="Times New Roman" panose="02020603050405020304" pitchFamily="18" charset="0"/>
              </a:rPr>
              <a:t>to get the full impact/overall impression.</a:t>
            </a:r>
          </a:p>
          <a:p>
            <a:pPr marL="342900" marR="0" lvl="0" indent="-342900">
              <a:spcBef>
                <a:spcPts val="0"/>
              </a:spcBef>
              <a:spcAft>
                <a:spcPts val="0"/>
              </a:spcAft>
              <a:buFont typeface="+mj-lt"/>
              <a:buAutoNum type="arabicPeriod"/>
            </a:pPr>
            <a:r>
              <a:rPr lang="en-US" b="1" dirty="0" smtClean="0">
                <a:latin typeface="+mj-lt"/>
                <a:ea typeface="Times New Roman" panose="02020603050405020304" pitchFamily="18" charset="0"/>
              </a:rPr>
              <a:t>Independent reflection: </a:t>
            </a:r>
            <a:r>
              <a:rPr lang="en-US" dirty="0" smtClean="0">
                <a:latin typeface="+mj-lt"/>
                <a:ea typeface="Times New Roman" panose="02020603050405020304" pitchFamily="18" charset="0"/>
              </a:rPr>
              <a:t>Read the excerpt again—silently and closely—marking the text and making notes as you see fit. </a:t>
            </a:r>
          </a:p>
          <a:p>
            <a:pPr lvl="1">
              <a:spcBef>
                <a:spcPts val="0"/>
              </a:spcBef>
            </a:pPr>
            <a:r>
              <a:rPr lang="en-US" dirty="0" smtClean="0">
                <a:latin typeface="+mj-lt"/>
                <a:ea typeface="Times New Roman" panose="02020603050405020304" pitchFamily="18" charset="0"/>
              </a:rPr>
              <a:t>Analyze the passage, noting sentence lengths, sentence types, and word choice.</a:t>
            </a:r>
          </a:p>
          <a:p>
            <a:pPr lvl="1">
              <a:spcBef>
                <a:spcPts val="0"/>
              </a:spcBef>
            </a:pPr>
            <a:r>
              <a:rPr lang="en-US" dirty="0" smtClean="0">
                <a:latin typeface="+mj-lt"/>
                <a:ea typeface="Times New Roman" panose="02020603050405020304" pitchFamily="18" charset="0"/>
              </a:rPr>
              <a:t>Notice the author’s use of brush strokes – participial phrases, absolute phrases, appositive phrases, strong nouns, vivid verbs, adjectives out of order.</a:t>
            </a:r>
          </a:p>
        </p:txBody>
      </p:sp>
      <p:sp>
        <p:nvSpPr>
          <p:cNvPr id="5" name="Content Placeholder 2"/>
          <p:cNvSpPr txBox="1">
            <a:spLocks/>
          </p:cNvSpPr>
          <p:nvPr/>
        </p:nvSpPr>
        <p:spPr>
          <a:xfrm>
            <a:off x="7704880" y="3021874"/>
            <a:ext cx="3746891" cy="34937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solidFill>
                  <a:srgbClr val="7030A0"/>
                </a:solidFill>
                <a:latin typeface="+mj-lt"/>
              </a:rPr>
              <a:t>DO NOT READ AHEAD.  </a:t>
            </a:r>
          </a:p>
          <a:p>
            <a:pPr marL="0" indent="0">
              <a:buFont typeface="Arial" panose="020B0604020202020204" pitchFamily="34" charset="0"/>
              <a:buNone/>
            </a:pPr>
            <a:r>
              <a:rPr lang="en-US" dirty="0" smtClean="0">
                <a:solidFill>
                  <a:srgbClr val="7030A0"/>
                </a:solidFill>
                <a:latin typeface="+mj-lt"/>
              </a:rPr>
              <a:t>Stay with me.</a:t>
            </a:r>
          </a:p>
          <a:p>
            <a:pPr marL="0" indent="0">
              <a:buFont typeface="Arial" panose="020B0604020202020204" pitchFamily="34" charset="0"/>
              <a:buNone/>
            </a:pPr>
            <a:r>
              <a:rPr lang="en-US" i="1" dirty="0" smtClean="0">
                <a:solidFill>
                  <a:srgbClr val="C00000"/>
                </a:solidFill>
                <a:latin typeface="+mj-lt"/>
              </a:rPr>
              <a:t>Refer to Ch. 1 of </a:t>
            </a:r>
            <a:r>
              <a:rPr lang="en-US" i="1" dirty="0" err="1" smtClean="0">
                <a:solidFill>
                  <a:srgbClr val="C00000"/>
                </a:solidFill>
                <a:latin typeface="+mj-lt"/>
              </a:rPr>
              <a:t>Noden</a:t>
            </a:r>
            <a:r>
              <a:rPr lang="en-US" i="1" dirty="0" smtClean="0">
                <a:solidFill>
                  <a:srgbClr val="C00000"/>
                </a:solidFill>
                <a:latin typeface="+mj-lt"/>
              </a:rPr>
              <a:t> for ideas regarding brushstrokes.  </a:t>
            </a:r>
            <a:endParaRPr lang="en-US" i="1" dirty="0">
              <a:solidFill>
                <a:srgbClr val="C00000"/>
              </a:solidFill>
              <a:latin typeface="+mj-lt"/>
            </a:endParaRPr>
          </a:p>
        </p:txBody>
      </p:sp>
      <p:pic>
        <p:nvPicPr>
          <p:cNvPr id="4098" name="Picture 2" descr="https://legokinghoyablog.files.wordpress.com/2014/06/a-hanging.png?w=4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5575" y="365125"/>
            <a:ext cx="3388814" cy="2528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2855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Selecting and Imitating</a:t>
            </a:r>
            <a:endParaRPr lang="en-US" dirty="0"/>
          </a:p>
        </p:txBody>
      </p:sp>
      <p:sp>
        <p:nvSpPr>
          <p:cNvPr id="3" name="Content Placeholder 2"/>
          <p:cNvSpPr>
            <a:spLocks noGrp="1"/>
          </p:cNvSpPr>
          <p:nvPr>
            <p:ph idx="1"/>
          </p:nvPr>
        </p:nvSpPr>
        <p:spPr/>
        <p:txBody>
          <a:bodyPr>
            <a:normAutofit/>
          </a:bodyPr>
          <a:lstStyle/>
          <a:p>
            <a:pPr marL="342900" marR="0" lvl="0" indent="-342900">
              <a:spcBef>
                <a:spcPts val="0"/>
              </a:spcBef>
              <a:spcAft>
                <a:spcPts val="0"/>
              </a:spcAft>
              <a:buFont typeface="+mj-lt"/>
              <a:buAutoNum type="arabicPeriod"/>
            </a:pPr>
            <a:r>
              <a:rPr lang="en-US" dirty="0" smtClean="0">
                <a:latin typeface="+mj-lt"/>
                <a:ea typeface="Times New Roman" panose="02020603050405020304" pitchFamily="18" charset="0"/>
              </a:rPr>
              <a:t>Review all four excerpts, and ask yourself the following questions:</a:t>
            </a:r>
          </a:p>
          <a:p>
            <a:pPr lvl="1">
              <a:spcBef>
                <a:spcPts val="0"/>
              </a:spcBef>
            </a:pPr>
            <a:r>
              <a:rPr lang="en-US" dirty="0" smtClean="0">
                <a:latin typeface="+mj-lt"/>
                <a:ea typeface="Times New Roman" panose="02020603050405020304" pitchFamily="18" charset="0"/>
              </a:rPr>
              <a:t>Which one speaks to me in terms of its structure, tone, form?</a:t>
            </a:r>
          </a:p>
          <a:p>
            <a:pPr lvl="1">
              <a:spcBef>
                <a:spcPts val="0"/>
              </a:spcBef>
            </a:pPr>
            <a:r>
              <a:rPr lang="en-US" dirty="0" smtClean="0">
                <a:latin typeface="+mj-lt"/>
                <a:ea typeface="Times New Roman" panose="02020603050405020304" pitchFamily="18" charset="0"/>
              </a:rPr>
              <a:t>Which one would I most like to try imitating?</a:t>
            </a:r>
          </a:p>
          <a:p>
            <a:pPr lvl="1">
              <a:spcBef>
                <a:spcPts val="0"/>
              </a:spcBef>
            </a:pPr>
            <a:r>
              <a:rPr lang="en-US" dirty="0" smtClean="0">
                <a:latin typeface="+mj-lt"/>
                <a:ea typeface="Times New Roman" panose="02020603050405020304" pitchFamily="18" charset="0"/>
              </a:rPr>
              <a:t>What content will I choose so that I am focusing on structure, tone, and form in my imitation—not content?</a:t>
            </a:r>
            <a:endParaRPr lang="en-US" dirty="0" smtClean="0">
              <a:latin typeface="+mj-lt"/>
              <a:ea typeface="Times New Roman" panose="02020603050405020304" pitchFamily="18" charset="0"/>
            </a:endParaRPr>
          </a:p>
          <a:p>
            <a:pPr marL="342900" marR="0" lvl="0" indent="-342900">
              <a:spcBef>
                <a:spcPts val="0"/>
              </a:spcBef>
              <a:spcAft>
                <a:spcPts val="0"/>
              </a:spcAft>
              <a:buFont typeface="+mj-lt"/>
              <a:buAutoNum type="arabicPeriod"/>
            </a:pPr>
            <a:r>
              <a:rPr lang="en-US" dirty="0">
                <a:latin typeface="+mj-lt"/>
                <a:ea typeface="Times New Roman" panose="02020603050405020304" pitchFamily="18" charset="0"/>
              </a:rPr>
              <a:t>D</a:t>
            </a:r>
            <a:r>
              <a:rPr lang="en-US" dirty="0" smtClean="0">
                <a:latin typeface="+mj-lt"/>
                <a:ea typeface="Times New Roman" panose="02020603050405020304" pitchFamily="18" charset="0"/>
              </a:rPr>
              <a:t>o a close or loose imitation of the excerpt you select.  I recommend using a new sheet of paper so you have plenty of room to draft.</a:t>
            </a:r>
          </a:p>
          <a:p>
            <a:endParaRPr lang="en-US" dirty="0"/>
          </a:p>
        </p:txBody>
      </p:sp>
    </p:spTree>
    <p:extLst>
      <p:ext uri="{BB962C8B-B14F-4D97-AF65-F5344CB8AC3E}">
        <p14:creationId xmlns:p14="http://schemas.microsoft.com/office/powerpoint/2010/main" val="27431487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Sharing</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solidFill>
                  <a:srgbClr val="0070C0"/>
                </a:solidFill>
              </a:rPr>
              <a:t>Here is my </a:t>
            </a:r>
            <a:r>
              <a:rPr lang="en-US" u="sng" dirty="0" smtClean="0">
                <a:solidFill>
                  <a:srgbClr val="0070C0"/>
                </a:solidFill>
              </a:rPr>
              <a:t>loose</a:t>
            </a:r>
            <a:r>
              <a:rPr lang="en-US" dirty="0" smtClean="0">
                <a:solidFill>
                  <a:srgbClr val="0070C0"/>
                </a:solidFill>
              </a:rPr>
              <a:t> imitation of the </a:t>
            </a:r>
            <a:r>
              <a:rPr lang="en-US" i="1" dirty="0" smtClean="0">
                <a:solidFill>
                  <a:srgbClr val="0070C0"/>
                </a:solidFill>
              </a:rPr>
              <a:t>Ethan </a:t>
            </a:r>
            <a:r>
              <a:rPr lang="en-US" i="1" dirty="0" err="1" smtClean="0">
                <a:solidFill>
                  <a:srgbClr val="0070C0"/>
                </a:solidFill>
              </a:rPr>
              <a:t>Frome</a:t>
            </a:r>
            <a:r>
              <a:rPr lang="en-US" i="1" dirty="0" smtClean="0">
                <a:solidFill>
                  <a:srgbClr val="0070C0"/>
                </a:solidFill>
              </a:rPr>
              <a:t> </a:t>
            </a:r>
            <a:r>
              <a:rPr lang="en-US" dirty="0" smtClean="0">
                <a:solidFill>
                  <a:srgbClr val="0070C0"/>
                </a:solidFill>
              </a:rPr>
              <a:t>excerpt (written in my summer writing class for teachers in June 2005 at Kennesaw State University):</a:t>
            </a:r>
          </a:p>
          <a:p>
            <a:pPr marL="0" indent="0">
              <a:buNone/>
            </a:pPr>
            <a:endParaRPr lang="en-US" dirty="0" smtClean="0"/>
          </a:p>
          <a:p>
            <a:pPr marL="0" indent="0">
              <a:buNone/>
            </a:pPr>
            <a:r>
              <a:rPr lang="en-US" dirty="0" smtClean="0">
                <a:latin typeface="+mj-lt"/>
              </a:rPr>
              <a:t>If </a:t>
            </a:r>
            <a:r>
              <a:rPr lang="en-US" dirty="0">
                <a:latin typeface="+mj-lt"/>
              </a:rPr>
              <a:t>you’ve been to Emporia, Kansas, then you’ve been to the place where the twin rivers meet—the Neosho and the Cottonwood—a place where children play hide-and-seek in their neighborhoods until long after dark on summer nights when the chiggers have worked their way up past feet and ankles to calves and backs of knees.  If you’ve seen the twin rivers, then you must have also smelled the scent of the Iowa Beef Packing Plant.  And you must have wondered what it was.</a:t>
            </a:r>
          </a:p>
          <a:p>
            <a:pPr marL="0" indent="0">
              <a:buNone/>
            </a:pPr>
            <a:r>
              <a:rPr lang="en-US" dirty="0" smtClean="0">
                <a:latin typeface="+mj-lt"/>
              </a:rPr>
              <a:t>It </a:t>
            </a:r>
            <a:r>
              <a:rPr lang="en-US" dirty="0">
                <a:latin typeface="+mj-lt"/>
              </a:rPr>
              <a:t>is a smell that, when the wind catches it just right, can knock you flat on your backside in both wonder and disgust.  It is not so much its pungent, musky odor that surprises people, for what else do you expect in a slaughter house town?  No, it’s the way the earthy, warm scent wafts and lingers, making its way into your conscious senses—both smell </a:t>
            </a:r>
            <a:r>
              <a:rPr lang="en-US" i="1" dirty="0">
                <a:latin typeface="+mj-lt"/>
              </a:rPr>
              <a:t>and </a:t>
            </a:r>
            <a:r>
              <a:rPr lang="en-US" dirty="0">
                <a:latin typeface="+mj-lt"/>
              </a:rPr>
              <a:t>taste—and your subconscious memories, dreams, and sense of what it means to be home.  There is something sweet and almost lovely in that aroma of cattle and death, and I am not surprised that I look back on it fondly and with a kind of reverence.</a:t>
            </a:r>
          </a:p>
          <a:p>
            <a:pPr marL="0" indent="0">
              <a:buNone/>
            </a:pPr>
            <a:endParaRPr lang="en-US" dirty="0"/>
          </a:p>
        </p:txBody>
      </p:sp>
    </p:spTree>
    <p:extLst>
      <p:ext uri="{BB962C8B-B14F-4D97-AF65-F5344CB8AC3E}">
        <p14:creationId xmlns:p14="http://schemas.microsoft.com/office/powerpoint/2010/main" val="3514451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Step 3:  Sharing</a:t>
            </a:r>
            <a:endParaRPr lang="en-US" dirty="0">
              <a:solidFill>
                <a:srgbClr val="0070C0"/>
              </a:solidFill>
            </a:endParaRPr>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latin typeface="+mj-lt"/>
              </a:rPr>
              <a:t>Tell us which piece you are imitating.</a:t>
            </a:r>
          </a:p>
          <a:p>
            <a:pPr marL="514350" indent="-514350">
              <a:buFont typeface="+mj-lt"/>
              <a:buAutoNum type="arabicPeriod"/>
            </a:pPr>
            <a:r>
              <a:rPr lang="en-US" dirty="0" smtClean="0">
                <a:latin typeface="+mj-lt"/>
              </a:rPr>
              <a:t>Read expressively so we can appreciate your creation.</a:t>
            </a:r>
          </a:p>
          <a:p>
            <a:pPr marL="514350" indent="-514350">
              <a:buFont typeface="+mj-lt"/>
              <a:buAutoNum type="arabicPeriod"/>
            </a:pPr>
            <a:endParaRPr lang="en-US" dirty="0">
              <a:latin typeface="+mj-lt"/>
            </a:endParaRPr>
          </a:p>
        </p:txBody>
      </p:sp>
      <p:pic>
        <p:nvPicPr>
          <p:cNvPr id="6146" name="Picture 2" descr="http://blog.towerbabel.com/wp-content/uploads/2014/03/share-your-writ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0" y="3467417"/>
            <a:ext cx="2857500" cy="2057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616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TotalTime>
  <Words>920</Words>
  <Application>Microsoft Office PowerPoint</Application>
  <PresentationFormat>Widescreen</PresentationFormat>
  <Paragraphs>58</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Office Theme</vt:lpstr>
      <vt:lpstr>Imitation</vt:lpstr>
      <vt:lpstr>What you’ll need …</vt:lpstr>
      <vt:lpstr>Step 1:  Looking closely</vt:lpstr>
      <vt:lpstr>Step 1:  Looking closely</vt:lpstr>
      <vt:lpstr>Step 1:  Looking closely</vt:lpstr>
      <vt:lpstr>Step 1:  Looking closely</vt:lpstr>
      <vt:lpstr>Step 2:  Selecting and Imitating</vt:lpstr>
      <vt:lpstr>Step 3:  Sharing</vt:lpstr>
      <vt:lpstr>Step 3:  Sharing</vt:lpstr>
      <vt:lpstr>Using this imitation strategy (or others) in your teaching</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Imitation</dc:title>
  <dc:creator>Katie Mason</dc:creator>
  <cp:lastModifiedBy>Katie Mason</cp:lastModifiedBy>
  <cp:revision>20</cp:revision>
  <cp:lastPrinted>2015-03-03T16:18:36Z</cp:lastPrinted>
  <dcterms:created xsi:type="dcterms:W3CDTF">2015-03-03T15:42:56Z</dcterms:created>
  <dcterms:modified xsi:type="dcterms:W3CDTF">2015-03-03T16:36:37Z</dcterms:modified>
</cp:coreProperties>
</file>